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83" r:id="rId4"/>
    <p:sldId id="298" r:id="rId5"/>
    <p:sldId id="299" r:id="rId6"/>
    <p:sldId id="300" r:id="rId7"/>
    <p:sldId id="307" r:id="rId8"/>
    <p:sldId id="301" r:id="rId9"/>
    <p:sldId id="302" r:id="rId10"/>
    <p:sldId id="282" r:id="rId11"/>
    <p:sldId id="303" r:id="rId12"/>
    <p:sldId id="304" r:id="rId13"/>
    <p:sldId id="305" r:id="rId14"/>
    <p:sldId id="306" r:id="rId15"/>
    <p:sldId id="308" r:id="rId16"/>
    <p:sldId id="309" r:id="rId17"/>
    <p:sldId id="312" r:id="rId18"/>
    <p:sldId id="314" r:id="rId19"/>
    <p:sldId id="313" r:id="rId20"/>
    <p:sldId id="310" r:id="rId21"/>
    <p:sldId id="311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272" r:id="rId31"/>
  </p:sldIdLst>
  <p:sldSz cx="9144000" cy="5145088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340119-5CEF-43B5-93E9-F2CD0BCA0DCD}">
  <a:tblStyle styleId="{F0340119-5CEF-43B5-93E9-F2CD0BCA0DC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2942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582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6339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93332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55241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82515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5528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03420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06790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9664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138115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57401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54163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17356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80851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61207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03803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52602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45892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1045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74981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348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4479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48508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54490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87591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8043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914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143000" y="842032"/>
            <a:ext cx="6858000" cy="179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143000" y="2702363"/>
            <a:ext cx="6858000" cy="1242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939744" y="-941453"/>
            <a:ext cx="3264511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5349400" y="1468202"/>
            <a:ext cx="4360224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348900" y="-446323"/>
            <a:ext cx="4360224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28650" y="1369642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623888" y="1282700"/>
            <a:ext cx="7886700" cy="2140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623888" y="3443160"/>
            <a:ext cx="7886700" cy="1125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28650" y="1369642"/>
            <a:ext cx="38862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4629150" y="1369642"/>
            <a:ext cx="38862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629841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629842" y="1261261"/>
            <a:ext cx="3868340" cy="61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29842" y="1879386"/>
            <a:ext cx="3868340" cy="2764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4629150" y="1261261"/>
            <a:ext cx="3887391" cy="61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4629150" y="1879386"/>
            <a:ext cx="3887391" cy="2764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887391" y="740798"/>
            <a:ext cx="4629150" cy="365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29841" y="1543526"/>
            <a:ext cx="2949178" cy="2859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3887391" y="740798"/>
            <a:ext cx="4629150" cy="3656347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629841" y="1543526"/>
            <a:ext cx="2949178" cy="2859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642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Circle-icons-frames.svg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3593" y="218928"/>
            <a:ext cx="8696814" cy="4707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83593" y="2104860"/>
            <a:ext cx="3203927" cy="86185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/>
          <p:nvPr/>
        </p:nvSpPr>
        <p:spPr>
          <a:xfrm>
            <a:off x="3998182" y="2966717"/>
            <a:ext cx="237052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GRADUAÇÃO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Android Layout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Forma de organizar as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views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LinearLayout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GridLayout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ConstraintLayout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0051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Android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LinearLayout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Distribui de forma linear 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Única coluna horizontal ou vertical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Orientation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= “vertical” “horizontal”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layout_weight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- peso</a:t>
            </a:r>
          </a:p>
        </p:txBody>
      </p:sp>
    </p:spTree>
    <p:extLst>
      <p:ext uri="{BB962C8B-B14F-4D97-AF65-F5344CB8AC3E}">
        <p14:creationId xmlns:p14="http://schemas.microsoft.com/office/powerpoint/2010/main" val="3820050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Android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LinearLayout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3DB6550-6894-4553-7929-259749363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700" y="1159575"/>
            <a:ext cx="7340600" cy="343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81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Android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GridLayout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Distribui em um Grid(grade)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Pode distribuir as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view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em linhas e colunas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columnCount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e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rowCount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Gravity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: center,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fill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,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left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/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right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/top/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bottom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layout_rowSpan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 e 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layout_columnSpan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4561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Android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GridLayout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070E219A-EB21-DF92-59EF-A4A034C61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070707"/>
            <a:ext cx="1926253" cy="3438769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5D563D8-A84B-80FE-4A05-F4B9154C4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5747" y="1070707"/>
            <a:ext cx="1926253" cy="343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1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Android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ConstraintLayout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Alinhamento com Relação as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views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Distribui as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views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a partir dos eixos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x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e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y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Prefixo -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layout_constraint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Combinado com Start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End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Botton Top</a:t>
            </a: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Ex.: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layout_constraintStart_toEndOf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4547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Android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ConstraintLayout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76A766D-4E91-9EA3-32DC-C1F587144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958" y="1781877"/>
            <a:ext cx="1999474" cy="158133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3995906-9AAF-6F19-6ACB-9C43E21A96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6277" y="1023879"/>
            <a:ext cx="3373184" cy="364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03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Adicionar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Imagem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no menu da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esquerda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resorce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manager,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clicar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no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botão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+</a:t>
            </a: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831A962-F4E2-0DBF-1B5C-238D14C8BF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7229" y="950978"/>
            <a:ext cx="4189541" cy="3388723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4B975EBF-59F4-1224-2420-C2C6C62DD28E}"/>
              </a:ext>
            </a:extLst>
          </p:cNvPr>
          <p:cNvSpPr/>
          <p:nvPr/>
        </p:nvSpPr>
        <p:spPr>
          <a:xfrm>
            <a:off x="2477230" y="3104314"/>
            <a:ext cx="182080" cy="1235387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72DA8-D0D9-668C-2910-CC733415289F}"/>
              </a:ext>
            </a:extLst>
          </p:cNvPr>
          <p:cNvSpPr/>
          <p:nvPr/>
        </p:nvSpPr>
        <p:spPr>
          <a:xfrm>
            <a:off x="2659310" y="1255271"/>
            <a:ext cx="182080" cy="221192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2799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Adicionar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Imagem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após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selecionar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imagem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no explorer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será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exibdo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um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preview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onde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podemos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adicionar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mais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imagens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ou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podemos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selecionar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botão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‘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next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’</a:t>
            </a: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A926C402-A5E9-6612-D1AD-2EB22CC10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6910" y="1130458"/>
            <a:ext cx="5210180" cy="3638277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4B975EBF-59F4-1224-2420-C2C6C62DD28E}"/>
              </a:ext>
            </a:extLst>
          </p:cNvPr>
          <p:cNvSpPr/>
          <p:nvPr/>
        </p:nvSpPr>
        <p:spPr>
          <a:xfrm>
            <a:off x="6568580" y="4479721"/>
            <a:ext cx="503338" cy="250882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3970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Adicionar</a:t>
            </a:r>
            <a:r>
              <a:rPr lang="fr-FR" b="1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Imagem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então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será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exibido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um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preview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podemos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selecionar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botão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‘import’</a:t>
            </a:r>
          </a:p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Sua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imagem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ficará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disponivel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na pasta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projeto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‘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res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/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drawable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’</a:t>
            </a: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941411D-55BF-515C-03B3-FAE501AE9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050" y="1207949"/>
            <a:ext cx="4790798" cy="335355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4B975EBF-59F4-1224-2420-C2C6C62DD28E}"/>
              </a:ext>
            </a:extLst>
          </p:cNvPr>
          <p:cNvSpPr/>
          <p:nvPr/>
        </p:nvSpPr>
        <p:spPr>
          <a:xfrm>
            <a:off x="4966283" y="4288799"/>
            <a:ext cx="503338" cy="250882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96F92601-B355-B39B-5066-FF8E4E627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7946" y="2122413"/>
            <a:ext cx="3024741" cy="1112161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472098CD-0952-116A-3A6D-67E08B2C6447}"/>
              </a:ext>
            </a:extLst>
          </p:cNvPr>
          <p:cNvSpPr/>
          <p:nvPr/>
        </p:nvSpPr>
        <p:spPr>
          <a:xfrm>
            <a:off x="6115049" y="3025581"/>
            <a:ext cx="1040759" cy="273928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6153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455" y="-56778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4">
            <a:extLst>
              <a:ext uri="{FF2B5EF4-FFF2-40B4-BE49-F238E27FC236}">
                <a16:creationId xmlns:a16="http://schemas.microsoft.com/office/drawing/2014/main" id="{753CAA14-0E60-DD99-DDE5-14D16FA91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>
          <a:xfrm>
            <a:off x="5469368" y="2292404"/>
            <a:ext cx="1572632" cy="1572632"/>
          </a:xfrm>
          <a:prstGeom prst="rect">
            <a:avLst/>
          </a:prstGeom>
        </p:spPr>
      </p:pic>
      <p:sp>
        <p:nvSpPr>
          <p:cNvPr id="98" name="Google Shape;98;p14"/>
          <p:cNvSpPr txBox="1"/>
          <p:nvPr/>
        </p:nvSpPr>
        <p:spPr>
          <a:xfrm>
            <a:off x="1727200" y="1522329"/>
            <a:ext cx="53148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FF0066"/>
                </a:solidFill>
                <a:latin typeface="Calibri"/>
                <a:ea typeface="Calibri"/>
                <a:cs typeface="Calibri"/>
                <a:sym typeface="Calibri"/>
              </a:rPr>
              <a:t>Layouts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LinearLayout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Adicionamos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Tag </a:t>
            </a:r>
            <a:r>
              <a:rPr lang="pt-BR" dirty="0" err="1">
                <a:solidFill>
                  <a:srgbClr val="E8BF6A"/>
                </a:solidFill>
                <a:effectLst/>
              </a:rPr>
              <a:t>LinearLayoutCompat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como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primeiro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item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arquivo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com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propriedade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‘</a:t>
            </a:r>
            <a:r>
              <a:rPr lang="pt-BR" dirty="0" err="1">
                <a:solidFill>
                  <a:srgbClr val="BABABA"/>
                </a:solidFill>
                <a:effectLst/>
              </a:rPr>
              <a:t>orientation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’,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possiveis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valore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6A8759"/>
                </a:solidFill>
                <a:effectLst/>
              </a:rPr>
              <a:t>horizontal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e</a:t>
            </a:r>
            <a:r>
              <a:rPr lang="pt-BR" dirty="0">
                <a:solidFill>
                  <a:srgbClr val="6A8759"/>
                </a:solidFill>
                <a:effectLst/>
              </a:rPr>
              <a:t> vertical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D90DEA00-F017-03B8-0E57-0E73934936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450" y="1600994"/>
            <a:ext cx="62611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547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LinearLayout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Para montarmos 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Layou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apenas adicionamos itens ‘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dentro’da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tag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que criamos, como o primeiro item </a:t>
            </a:r>
            <a:r>
              <a:rPr lang="pt-BR" dirty="0" err="1">
                <a:solidFill>
                  <a:srgbClr val="E8BF6A"/>
                </a:solidFill>
                <a:effectLst/>
              </a:rPr>
              <a:t>ImageView</a:t>
            </a:r>
            <a:r>
              <a:rPr lang="pt-BR" dirty="0">
                <a:solidFill>
                  <a:srgbClr val="E8BF6A"/>
                </a:solidFill>
                <a:effectLst/>
              </a:rPr>
              <a:t>,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com a propriedade</a:t>
            </a:r>
            <a:r>
              <a:rPr lang="pt-BR" dirty="0">
                <a:solidFill>
                  <a:srgbClr val="E8BF6A"/>
                </a:solidFill>
                <a:effectLst/>
              </a:rPr>
              <a:t> </a:t>
            </a:r>
            <a:r>
              <a:rPr lang="pt-BR" dirty="0" err="1">
                <a:solidFill>
                  <a:srgbClr val="BABABA"/>
                </a:solidFill>
                <a:effectLst/>
              </a:rPr>
              <a:t>src</a:t>
            </a:r>
            <a:r>
              <a:rPr lang="pt-BR" dirty="0">
                <a:solidFill>
                  <a:srgbClr val="BABABA"/>
                </a:solidFill>
                <a:effectLst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referenciando a imagem que adicionamos anteriormente, além de seu tamanho (</a:t>
            </a:r>
            <a:r>
              <a:rPr lang="pt-BR" dirty="0" err="1">
                <a:solidFill>
                  <a:srgbClr val="BABABA"/>
                </a:solidFill>
                <a:effectLst/>
              </a:rPr>
              <a:t>layout_width</a:t>
            </a:r>
            <a:r>
              <a:rPr lang="pt-BR" dirty="0">
                <a:solidFill>
                  <a:srgbClr val="BABABA"/>
                </a:solidFill>
                <a:effectLst/>
              </a:rPr>
              <a:t>, </a:t>
            </a:r>
            <a:r>
              <a:rPr lang="pt-BR" dirty="0" err="1">
                <a:solidFill>
                  <a:srgbClr val="BABABA"/>
                </a:solidFill>
                <a:effectLst/>
              </a:rPr>
              <a:t>layout_height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) e </a:t>
            </a:r>
            <a:r>
              <a:rPr lang="pt-BR" dirty="0" err="1">
                <a:solidFill>
                  <a:srgbClr val="BABABA"/>
                </a:solidFill>
                <a:effectLst/>
              </a:rPr>
              <a:t>layout_margin</a:t>
            </a:r>
            <a:r>
              <a:rPr lang="pt-BR" dirty="0">
                <a:solidFill>
                  <a:srgbClr val="BABABA"/>
                </a:solidFill>
                <a:effectLst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para não ficar ‘colado na borda’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E48A5EF-F249-FF00-F16B-33AD8A88EB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3324" y="1411971"/>
            <a:ext cx="5237352" cy="308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96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LinearLayout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os demais item ficaram alinhados de forma linear para nosso layout de perfil adicionamos outro </a:t>
            </a:r>
            <a:r>
              <a:rPr lang="pt-BR" dirty="0" err="1">
                <a:solidFill>
                  <a:srgbClr val="E8BF6A"/>
                </a:solidFill>
                <a:effectLst/>
              </a:rPr>
              <a:t>LinearLayoutCompat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com </a:t>
            </a:r>
            <a:r>
              <a:rPr lang="pt-BR" dirty="0" err="1">
                <a:solidFill>
                  <a:srgbClr val="BABABA"/>
                </a:solidFill>
                <a:effectLst/>
              </a:rPr>
              <a:t>orientation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vertical e dentro desse segundo Layout o textos do perfil com </a:t>
            </a:r>
            <a:r>
              <a:rPr lang="pt-BR" dirty="0" err="1">
                <a:solidFill>
                  <a:srgbClr val="E8BF6A"/>
                </a:solidFill>
                <a:effectLst/>
              </a:rPr>
              <a:t>TextView</a:t>
            </a:r>
            <a:r>
              <a:rPr lang="pt-BR" dirty="0">
                <a:solidFill>
                  <a:srgbClr val="E8BF6A"/>
                </a:solidFill>
                <a:effectLst/>
              </a:rPr>
              <a:t>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finalizando nosso Layout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E32B9D6-22CC-BEB5-2AA1-CBA357EB5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050" y="1235605"/>
            <a:ext cx="3285543" cy="380705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6111E7F-42B8-B708-B646-EDF624A3E1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9354" y="1990966"/>
            <a:ext cx="2938011" cy="142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72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GridLayout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Adicionamos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Tag </a:t>
            </a:r>
            <a:r>
              <a:rPr lang="pt-BR" dirty="0" err="1">
                <a:solidFill>
                  <a:srgbClr val="E8BF6A"/>
                </a:solidFill>
                <a:effectLst/>
              </a:rPr>
              <a:t>GridLayout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como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primeiro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item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arquivo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com as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propriedades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‘</a:t>
            </a:r>
            <a:r>
              <a:rPr lang="pt-BR" dirty="0" err="1">
                <a:solidFill>
                  <a:srgbClr val="BABABA"/>
                </a:solidFill>
                <a:effectLst/>
              </a:rPr>
              <a:t>orientation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’,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sendo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possiveis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os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valore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pt-BR" dirty="0">
                <a:solidFill>
                  <a:srgbClr val="6A8759"/>
                </a:solidFill>
                <a:effectLst/>
              </a:rPr>
              <a:t>horizontal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e</a:t>
            </a:r>
            <a:r>
              <a:rPr lang="pt-BR" dirty="0">
                <a:solidFill>
                  <a:srgbClr val="6A8759"/>
                </a:solidFill>
                <a:effectLst/>
              </a:rPr>
              <a:t> vertical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, `</a:t>
            </a:r>
            <a:r>
              <a:rPr lang="pt-BR" dirty="0" err="1">
                <a:solidFill>
                  <a:srgbClr val="BABABA"/>
                </a:solidFill>
                <a:effectLst/>
              </a:rPr>
              <a:t>columnCount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` com um valor inteiro, que indica quantas colunas tem nosso Layout e `</a:t>
            </a:r>
            <a:r>
              <a:rPr lang="pt-BR" dirty="0" err="1">
                <a:solidFill>
                  <a:srgbClr val="BABABA"/>
                </a:solidFill>
                <a:effectLst/>
              </a:rPr>
              <a:t>rowCount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` com um valor inteiro, que indica quantas linhas tem nosso layout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586731C-ADCD-9E88-DA37-897027B28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300" y="1727470"/>
            <a:ext cx="71374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66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GridLayout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Os itens adicionados dentro do grid layout serão organizados no grid conforme a orientação, adicionando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textViews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temos o seguinte resultado 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756AD09-B920-E159-9317-BE411715D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331" y="950978"/>
            <a:ext cx="3577289" cy="417771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30D5601-C0DE-9C0D-07D6-4EDDC9F218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5050" y="1291904"/>
            <a:ext cx="1770498" cy="310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24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97828" y="489985"/>
            <a:ext cx="7423383" cy="1296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GridLayout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Para cada item podemos adicionar as propriedades ‘</a:t>
            </a:r>
            <a:r>
              <a:rPr lang="pt-BR" dirty="0" err="1">
                <a:solidFill>
                  <a:srgbClr val="9876AA"/>
                </a:solidFill>
                <a:effectLst/>
              </a:rPr>
              <a:t>android</a:t>
            </a:r>
            <a:r>
              <a:rPr lang="pt-BR" dirty="0" err="1">
                <a:solidFill>
                  <a:srgbClr val="BABABA"/>
                </a:solidFill>
                <a:effectLst/>
              </a:rPr>
              <a:t>:layout_column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’ para especificar qual coluna do nosso layout nosso item vai ocupar, ‘</a:t>
            </a:r>
            <a:r>
              <a:rPr lang="pt-BR" dirty="0" err="1">
                <a:solidFill>
                  <a:srgbClr val="9876AA"/>
                </a:solidFill>
                <a:effectLst/>
              </a:rPr>
              <a:t>android</a:t>
            </a:r>
            <a:r>
              <a:rPr lang="pt-BR" dirty="0" err="1">
                <a:solidFill>
                  <a:srgbClr val="BABABA"/>
                </a:solidFill>
                <a:effectLst/>
              </a:rPr>
              <a:t>:layout_row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’ para especificar qual linha nosso item vai ocupar, além das propriedades ‘</a:t>
            </a:r>
            <a:r>
              <a:rPr lang="pt-BR" dirty="0" err="1">
                <a:solidFill>
                  <a:srgbClr val="9876AA"/>
                </a:solidFill>
                <a:effectLst/>
              </a:rPr>
              <a:t>android</a:t>
            </a:r>
            <a:r>
              <a:rPr lang="pt-BR" dirty="0" err="1">
                <a:solidFill>
                  <a:srgbClr val="BABABA"/>
                </a:solidFill>
                <a:effectLst/>
              </a:rPr>
              <a:t>:layout_columnSpan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’ para mesclar colunas que o item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oculpa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e ‘</a:t>
            </a:r>
            <a:r>
              <a:rPr lang="pt-BR" dirty="0" err="1">
                <a:solidFill>
                  <a:srgbClr val="9876AA"/>
                </a:solidFill>
                <a:effectLst/>
              </a:rPr>
              <a:t>android</a:t>
            </a:r>
            <a:r>
              <a:rPr lang="pt-BR" dirty="0" err="1">
                <a:solidFill>
                  <a:srgbClr val="BABABA"/>
                </a:solidFill>
                <a:effectLst/>
              </a:rPr>
              <a:t>:layout_rowSpan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’ para mesclar linha, utilizando essas propriedades nosso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layour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pode ficar da seguinte forma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366C0CE-7793-F3C5-49AF-F28ACE488B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807" y="1796612"/>
            <a:ext cx="2172124" cy="334847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27766EA-2CBB-C083-CA01-4E297AD91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8071" y="1737888"/>
            <a:ext cx="1921078" cy="332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22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ContraintLayout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Adicionamos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a Tag </a:t>
            </a:r>
            <a:r>
              <a:rPr lang="pt-BR" dirty="0" err="1">
                <a:solidFill>
                  <a:srgbClr val="E8BF6A"/>
                </a:solidFill>
                <a:effectLst/>
              </a:rPr>
              <a:t>ConstraintLayout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como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primeiro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item do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arquivo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de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por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padrão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esse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já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vem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preenchido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quando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criamos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um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resource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,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apenas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com a </a:t>
            </a:r>
            <a:r>
              <a:rPr lang="fr-FR" dirty="0" err="1">
                <a:solidFill>
                  <a:srgbClr val="A6A6A6"/>
                </a:solidFill>
                <a:latin typeface="Roboto"/>
                <a:ea typeface="Roboto"/>
              </a:rPr>
              <a:t>propriedades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 ‘</a:t>
            </a:r>
            <a:r>
              <a:rPr lang="pt-BR" dirty="0" err="1">
                <a:solidFill>
                  <a:srgbClr val="9876AA"/>
                </a:solidFill>
                <a:effectLst/>
              </a:rPr>
              <a:t>android</a:t>
            </a:r>
            <a:r>
              <a:rPr lang="pt-BR" dirty="0" err="1">
                <a:solidFill>
                  <a:srgbClr val="BABABA"/>
                </a:solidFill>
                <a:effectLst/>
              </a:rPr>
              <a:t>:layout_width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’ e ‘</a:t>
            </a:r>
            <a:r>
              <a:rPr lang="pt-BR" dirty="0" err="1">
                <a:solidFill>
                  <a:srgbClr val="9876AA"/>
                </a:solidFill>
                <a:effectLst/>
              </a:rPr>
              <a:t>android</a:t>
            </a:r>
            <a:r>
              <a:rPr lang="pt-BR" dirty="0" err="1">
                <a:solidFill>
                  <a:srgbClr val="BABABA"/>
                </a:solidFill>
                <a:effectLst/>
              </a:rPr>
              <a:t>:layout_height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’,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definindo o tamanho do layout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10D87A0-416D-D1D7-5A57-DD60B501C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1510929"/>
            <a:ext cx="71628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10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ContraintLayout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Todos os itens adicionados no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constraintLayout</a:t>
            </a:r>
            <a:r>
              <a:rPr lang="pt-BR" dirty="0" err="1">
                <a:solidFill>
                  <a:srgbClr val="BABABA"/>
                </a:solidFill>
                <a:effectLst/>
              </a:rPr>
              <a:t>precisam</a:t>
            </a:r>
            <a:r>
              <a:rPr lang="pt-BR" dirty="0">
                <a:solidFill>
                  <a:srgbClr val="BABABA"/>
                </a:solidFill>
                <a:effectLst/>
              </a:rPr>
              <a:t> ter os atributos com o prefixo ‘</a:t>
            </a:r>
            <a:r>
              <a:rPr lang="pt-BR" dirty="0" err="1">
                <a:solidFill>
                  <a:srgbClr val="9876AA"/>
                </a:solidFill>
                <a:effectLst/>
              </a:rPr>
              <a:t>app</a:t>
            </a:r>
            <a:r>
              <a:rPr lang="pt-BR" dirty="0" err="1">
                <a:solidFill>
                  <a:srgbClr val="BABABA"/>
                </a:solidFill>
                <a:effectLst/>
              </a:rPr>
              <a:t>:layout_constraint</a:t>
            </a:r>
            <a:r>
              <a:rPr lang="pt-BR" dirty="0">
                <a:solidFill>
                  <a:srgbClr val="BABABA"/>
                </a:solidFill>
                <a:effectLst/>
              </a:rPr>
              <a:t>’ primeiro adicionamos a imagem alinhada ao topo na esquerda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714B5B1-0A89-992D-F882-297F382E29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3700" y="1302478"/>
            <a:ext cx="4736599" cy="357575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9E2319B-70BB-4B9B-E7AA-46DDFEA4FC06}"/>
              </a:ext>
            </a:extLst>
          </p:cNvPr>
          <p:cNvSpPr/>
          <p:nvPr/>
        </p:nvSpPr>
        <p:spPr>
          <a:xfrm>
            <a:off x="2918844" y="4035105"/>
            <a:ext cx="3549068" cy="486560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1555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ContraintLayout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Também é possível manipular as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constraints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a partir do modo visual, puxando as bolinhas para criar as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constraints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desejadas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CC8F23E-446A-B2D9-FF88-3FF429E22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7190" y="1632744"/>
            <a:ext cx="1993900" cy="18796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E9CE780-8879-E6BC-E9EF-BBBB1ED7E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50" y="1505744"/>
            <a:ext cx="4114800" cy="21336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EAEACDE7-9C99-621D-9FA6-FEB941EF6470}"/>
              </a:ext>
            </a:extLst>
          </p:cNvPr>
          <p:cNvSpPr/>
          <p:nvPr/>
        </p:nvSpPr>
        <p:spPr>
          <a:xfrm>
            <a:off x="1157156" y="1568741"/>
            <a:ext cx="1166594" cy="486560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A99CC30-4CD8-1D23-E82C-FA33DA957483}"/>
              </a:ext>
            </a:extLst>
          </p:cNvPr>
          <p:cNvSpPr/>
          <p:nvPr/>
        </p:nvSpPr>
        <p:spPr>
          <a:xfrm>
            <a:off x="7281643" y="2281806"/>
            <a:ext cx="436229" cy="386556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263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6C627E97-D528-6CE5-5E78-200C091858A1}"/>
              </a:ext>
            </a:extLst>
          </p:cNvPr>
          <p:cNvSpPr txBox="1"/>
          <p:nvPr/>
        </p:nvSpPr>
        <p:spPr>
          <a:xfrm>
            <a:off x="781050" y="489985"/>
            <a:ext cx="7423383" cy="92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>
              <a:lnSpc>
                <a:spcPct val="90000"/>
              </a:lnSpc>
              <a:buClr>
                <a:srgbClr val="A6A6A6"/>
              </a:buClr>
              <a:buSzPts val="2100"/>
            </a:pPr>
            <a:r>
              <a:rPr lang="fr-FR" b="1" dirty="0" err="1">
                <a:solidFill>
                  <a:srgbClr val="A6A6A6"/>
                </a:solidFill>
                <a:latin typeface="Roboto"/>
                <a:ea typeface="Roboto"/>
              </a:rPr>
              <a:t>ContraintLayout</a:t>
            </a:r>
            <a:r>
              <a:rPr lang="fr-FR" dirty="0">
                <a:solidFill>
                  <a:srgbClr val="A6A6A6"/>
                </a:solidFill>
                <a:latin typeface="Roboto"/>
                <a:ea typeface="Roboto"/>
              </a:rPr>
              <a:t>: 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em seguida adicionamos os textos com suas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constraints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dentro do mesmo </a:t>
            </a:r>
            <a:r>
              <a:rPr lang="pt-BR" dirty="0" err="1">
                <a:solidFill>
                  <a:srgbClr val="A6A6A6"/>
                </a:solidFill>
                <a:latin typeface="Roboto"/>
                <a:ea typeface="Roboto"/>
              </a:rPr>
              <a:t>constraint</a:t>
            </a:r>
            <a:r>
              <a:rPr lang="pt-BR" dirty="0">
                <a:solidFill>
                  <a:srgbClr val="A6A6A6"/>
                </a:solidFill>
                <a:latin typeface="Roboto"/>
                <a:ea typeface="Roboto"/>
              </a:rPr>
              <a:t> Layout, tendo o seguinte resultado</a:t>
            </a:r>
            <a:endParaRPr lang="fr-FR" dirty="0">
              <a:solidFill>
                <a:srgbClr val="A6A6A6"/>
              </a:solidFill>
              <a:latin typeface="Roboto"/>
              <a:ea typeface="Roboto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50410390-D068-2421-A611-431985329F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5EFA433-8AAF-A1E2-60C6-DDADC2A8D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635" y="1241571"/>
            <a:ext cx="3042354" cy="39035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08D2F17-984A-F1E5-BDE4-EA75D269DF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1049" y="1779300"/>
            <a:ext cx="3667316" cy="158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185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Views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Visualização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de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conteúdo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en-US" sz="2100" dirty="0">
              <a:solidFill>
                <a:srgbClr val="A6A6A6"/>
              </a:solidFill>
              <a:latin typeface="Roboto"/>
              <a:ea typeface="Roboto"/>
              <a:sym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Imagem, texto, botão,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etc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 marL="342900" indent="-342900">
              <a:lnSpc>
                <a:spcPct val="90000"/>
              </a:lnSpc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xml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  <a:p>
            <a:pPr>
              <a:lnSpc>
                <a:spcPct val="90000"/>
              </a:lnSpc>
              <a:buClr>
                <a:srgbClr val="A6A6A6"/>
              </a:buClr>
              <a:buSzPts val="2100"/>
            </a:pPr>
            <a:endParaRPr lang="pt-BR" sz="2100" dirty="0">
              <a:solidFill>
                <a:srgbClr val="A6A6A6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2830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938" y="173962"/>
            <a:ext cx="8696814" cy="4707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83593" y="2104860"/>
            <a:ext cx="3203927" cy="8618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059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Views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Caracteristicas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e Medidas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dpi 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"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dots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per inch” (ponto por polegada) ou densidade de pixels, telas do mesmo tamanho podem tem pixels de tamanhos diferentes</a:t>
            </a:r>
            <a:endParaRPr lang="en-US" sz="2100" dirty="0">
              <a:solidFill>
                <a:srgbClr val="A6A6A6"/>
              </a:solidFill>
              <a:latin typeface="Roboto"/>
              <a:ea typeface="Roboto"/>
              <a:sym typeface="Roboto"/>
            </a:endParaRP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</a:pPr>
            <a:endParaRPr lang="en-US" sz="2100" dirty="0">
              <a:solidFill>
                <a:srgbClr val="A6A6A6"/>
              </a:solidFill>
              <a:latin typeface="Roboto"/>
              <a:ea typeface="Roboto"/>
              <a:sym typeface="Roboto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A794CE4-51DC-AC63-A147-A8454252A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8950" y="2324835"/>
            <a:ext cx="2651223" cy="234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08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Views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Caracteristicas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e Medidas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Caso use a medida pixel(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px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)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em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uma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view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por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exemplo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2px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por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2px,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esse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seria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o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resultado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em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</a:t>
            </a:r>
            <a:r>
              <a:rPr lang="en-US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diferentes</a:t>
            </a:r>
            <a:r>
              <a:rPr lang="en-US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devices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3F0B943-C4DC-DC5E-CF22-5867384A0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617" y="2189680"/>
            <a:ext cx="6950766" cy="257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836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Views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Caracteristicas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e Medidas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Para isso temos a medida Pixel independente de Densidade(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dp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) usando uma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view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2dp por 2dp temos esse resultado em diferentes dispositivos</a:t>
            </a:r>
            <a:endParaRPr lang="en-US" sz="2100" dirty="0">
              <a:solidFill>
                <a:srgbClr val="A6A6A6"/>
              </a:solidFill>
              <a:latin typeface="Roboto"/>
              <a:ea typeface="Roboto"/>
              <a:sym typeface="Roboto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1B72252-9CC4-9B7A-3544-B37836608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238" y="2288690"/>
            <a:ext cx="6793523" cy="248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546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Views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Caracteristicas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e Medidas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Padding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e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margin</a:t>
            </a:r>
            <a:endParaRPr lang="en-US" sz="2100" dirty="0">
              <a:solidFill>
                <a:srgbClr val="A6A6A6"/>
              </a:solidFill>
              <a:latin typeface="Roboto"/>
              <a:ea typeface="Roboto"/>
              <a:sym typeface="Roboto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120A9DD-4237-4A35-ECB2-37F07A8E11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654" y="1678659"/>
            <a:ext cx="6066692" cy="308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36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Views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</a:t>
            </a: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Caracteristicas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e Medidas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Tamanhos dinâmicos 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“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wrap_content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”, 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Adaptar ao conteúdo da própria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View</a:t>
            </a:r>
            <a:endParaRPr lang="pt-BR" sz="2100" dirty="0">
              <a:solidFill>
                <a:srgbClr val="A6A6A6"/>
              </a:solidFill>
              <a:latin typeface="Roboto"/>
              <a:ea typeface="Roboto"/>
              <a:sym typeface="Roboto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“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match_parent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” 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Adaptar a </a:t>
            </a: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</a:rPr>
              <a:t>View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 pai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endParaRPr lang="pt-BR" sz="2100" dirty="0">
              <a:solidFill>
                <a:srgbClr val="A6A6A6"/>
              </a:solidFill>
              <a:latin typeface="Roboto"/>
              <a:ea typeface="Roboto"/>
              <a:sym typeface="Roboto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 err="1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Tamnho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  <a:sym typeface="Roboto"/>
              </a:rPr>
              <a:t> de Texto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SP (Pixel Independente de Escala)</a:t>
            </a:r>
            <a:endParaRPr lang="en-US" sz="2100" dirty="0">
              <a:solidFill>
                <a:srgbClr val="A6A6A6"/>
              </a:solidFill>
              <a:latin typeface="Roboto"/>
              <a:ea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98875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Fiap</a:t>
            </a:r>
            <a:r>
              <a:rPr lang="en-US" dirty="0"/>
              <a:t> -</a:t>
            </a:r>
            <a:endParaRPr dirty="0"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81050" y="471424"/>
            <a:ext cx="6358500" cy="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66"/>
              </a:buClr>
              <a:buSzPts val="2298"/>
            </a:pPr>
            <a:r>
              <a:rPr lang="pt-BR" sz="2298" dirty="0" err="1">
                <a:solidFill>
                  <a:srgbClr val="FF0066"/>
                </a:solidFill>
                <a:latin typeface="Arial"/>
                <a:cs typeface="Arial"/>
                <a:sym typeface="Arial"/>
              </a:rPr>
              <a:t>Views</a:t>
            </a:r>
            <a:r>
              <a:rPr lang="pt-BR" sz="2298" dirty="0">
                <a:solidFill>
                  <a:srgbClr val="FF0066"/>
                </a:solidFill>
                <a:latin typeface="Arial"/>
                <a:cs typeface="Arial"/>
                <a:sym typeface="Arial"/>
              </a:rPr>
              <a:t> Exemplos</a:t>
            </a:r>
            <a:endParaRPr sz="2298" dirty="0">
              <a:solidFill>
                <a:srgbClr val="FF0066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18;p16">
            <a:extLst>
              <a:ext uri="{FF2B5EF4-FFF2-40B4-BE49-F238E27FC236}">
                <a16:creationId xmlns:a16="http://schemas.microsoft.com/office/drawing/2014/main" id="{712E50CF-D1B0-D53E-3F12-0492FAA11C7D}"/>
              </a:ext>
            </a:extLst>
          </p:cNvPr>
          <p:cNvSpPr txBox="1"/>
          <p:nvPr/>
        </p:nvSpPr>
        <p:spPr>
          <a:xfrm>
            <a:off x="781050" y="1242374"/>
            <a:ext cx="7886700" cy="3264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b="1" dirty="0" err="1">
                <a:solidFill>
                  <a:srgbClr val="A6A6A6"/>
                </a:solidFill>
                <a:latin typeface="Roboto"/>
                <a:ea typeface="Roboto"/>
              </a:rPr>
              <a:t>TextView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 – Exibe um de texto formatado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b="1" dirty="0" err="1">
                <a:solidFill>
                  <a:srgbClr val="A6A6A6"/>
                </a:solidFill>
                <a:latin typeface="Roboto"/>
                <a:ea typeface="Roboto"/>
              </a:rPr>
              <a:t>ImageView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 – Exibe um uma imagem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b="1" dirty="0">
                <a:solidFill>
                  <a:srgbClr val="A6A6A6"/>
                </a:solidFill>
                <a:latin typeface="Roboto"/>
                <a:ea typeface="Roboto"/>
              </a:rPr>
              <a:t>Button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 – É utilizado para e executar uma ação ao ser clicado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b="1" dirty="0" err="1">
                <a:solidFill>
                  <a:srgbClr val="A6A6A6"/>
                </a:solidFill>
                <a:latin typeface="Roboto"/>
                <a:ea typeface="Roboto"/>
              </a:rPr>
              <a:t>ImageButton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 – Exibe uma imagem com comportamento de um botão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2100"/>
              <a:buFont typeface="Wingdings" panose="05000000000000000000" pitchFamily="2" charset="2"/>
              <a:buChar char="Ø"/>
            </a:pPr>
            <a:r>
              <a:rPr lang="pt-BR" sz="2100" b="1" dirty="0" err="1">
                <a:solidFill>
                  <a:srgbClr val="A6A6A6"/>
                </a:solidFill>
                <a:latin typeface="Roboto"/>
                <a:ea typeface="Roboto"/>
              </a:rPr>
              <a:t>EditText</a:t>
            </a:r>
            <a:r>
              <a:rPr lang="pt-BR" sz="2100" dirty="0">
                <a:solidFill>
                  <a:srgbClr val="A6A6A6"/>
                </a:solidFill>
                <a:latin typeface="Roboto"/>
                <a:ea typeface="Roboto"/>
              </a:rPr>
              <a:t> – É um campo de texto editável para a entrada de dados</a:t>
            </a:r>
          </a:p>
        </p:txBody>
      </p:sp>
    </p:spTree>
    <p:extLst>
      <p:ext uri="{BB962C8B-B14F-4D97-AF65-F5344CB8AC3E}">
        <p14:creationId xmlns:p14="http://schemas.microsoft.com/office/powerpoint/2010/main" val="215040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2753</TotalTime>
  <Words>896</Words>
  <Application>Microsoft Macintosh PowerPoint</Application>
  <PresentationFormat>Personalizar</PresentationFormat>
  <Paragraphs>133</Paragraphs>
  <Slides>30</Slides>
  <Notes>30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5" baseType="lpstr">
      <vt:lpstr>Arial</vt:lpstr>
      <vt:lpstr>Roboto</vt:lpstr>
      <vt:lpstr>Calibri</vt:lpstr>
      <vt:lpstr>Wingdings</vt:lpstr>
      <vt:lpstr>Tema do Office</vt:lpstr>
      <vt:lpstr>Apresentação do PowerPoint</vt:lpstr>
      <vt:lpstr>Apresentação do PowerPoint</vt:lpstr>
      <vt:lpstr>Views</vt:lpstr>
      <vt:lpstr>Views Caracteristicas e Medidas</vt:lpstr>
      <vt:lpstr>Views Caracteristicas e Medidas</vt:lpstr>
      <vt:lpstr>Views Caracteristicas e Medidas</vt:lpstr>
      <vt:lpstr>Views Caracteristicas e Medidas</vt:lpstr>
      <vt:lpstr>Views Caracteristicas e Medidas</vt:lpstr>
      <vt:lpstr>Views Exemplos</vt:lpstr>
      <vt:lpstr>Android Layout</vt:lpstr>
      <vt:lpstr>Android LinearLayout</vt:lpstr>
      <vt:lpstr>Android LinearLayout</vt:lpstr>
      <vt:lpstr>Android GridLayout</vt:lpstr>
      <vt:lpstr>Android GridLayout</vt:lpstr>
      <vt:lpstr>Android ConstraintLayout</vt:lpstr>
      <vt:lpstr>Android ConstraintLayout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Sidnei Rodrigo</dc:creator>
  <cp:lastModifiedBy>Sidnei Rodrigo</cp:lastModifiedBy>
  <cp:revision>16</cp:revision>
  <dcterms:modified xsi:type="dcterms:W3CDTF">2023-03-18T18:48:12Z</dcterms:modified>
</cp:coreProperties>
</file>